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68" r:id="rId2"/>
    <p:sldId id="270" r:id="rId3"/>
    <p:sldId id="258" r:id="rId4"/>
    <p:sldId id="271" r:id="rId5"/>
    <p:sldId id="272" r:id="rId6"/>
    <p:sldId id="273" r:id="rId7"/>
    <p:sldId id="274" r:id="rId8"/>
    <p:sldId id="276" r:id="rId9"/>
    <p:sldId id="277" r:id="rId10"/>
    <p:sldId id="278" r:id="rId11"/>
    <p:sldId id="279" r:id="rId12"/>
    <p:sldId id="280" r:id="rId13"/>
    <p:sldId id="281" r:id="rId14"/>
    <p:sldId id="282" r:id="rId15"/>
    <p:sldId id="283" r:id="rId16"/>
    <p:sldId id="284"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showGuides="1">
      <p:cViewPr>
        <p:scale>
          <a:sx n="75" d="100"/>
          <a:sy n="75" d="100"/>
        </p:scale>
        <p:origin x="498" y="28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7/27/2024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7/27/2024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7/27/2024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7/27/2024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7/27/2024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7/27/2024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7/27/2024</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6286" y="1235035"/>
            <a:ext cx="8447314" cy="1600200"/>
          </a:xfrm>
        </p:spPr>
        <p:txBody>
          <a:bodyPr/>
          <a:lstStyle/>
          <a:p>
            <a:r>
              <a:rPr lang="en-US" dirty="0"/>
              <a:t>STAR PLUS  movie production project analysis :</a:t>
            </a:r>
          </a:p>
        </p:txBody>
      </p:sp>
      <p:sp>
        <p:nvSpPr>
          <p:cNvPr id="3" name="Subtitle 2"/>
          <p:cNvSpPr>
            <a:spLocks noGrp="1"/>
          </p:cNvSpPr>
          <p:nvPr>
            <p:ph type="subTitle" idx="1"/>
          </p:nvPr>
        </p:nvSpPr>
        <p:spPr>
          <a:xfrm>
            <a:off x="1066800" y="5710340"/>
            <a:ext cx="8686800" cy="628115"/>
          </a:xfrm>
        </p:spPr>
        <p:txBody>
          <a:bodyPr/>
          <a:lstStyle/>
          <a:p>
            <a:r>
              <a:rPr lang="en-US" dirty="0"/>
              <a:t>GROUP NAME:MAC J SERIES CREW</a:t>
            </a:r>
          </a:p>
        </p:txBody>
      </p:sp>
      <p:pic>
        <p:nvPicPr>
          <p:cNvPr id="1028" name="Picture 4" descr="Best action Adventure movies 2022 | Kaduna">
            <a:extLst>
              <a:ext uri="{FF2B5EF4-FFF2-40B4-BE49-F238E27FC236}">
                <a16:creationId xmlns:a16="http://schemas.microsoft.com/office/drawing/2014/main" id="{EC1C55B8-00FA-4BC8-AF8C-8CB2F0172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5" y="2638425"/>
            <a:ext cx="4486275" cy="39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6E6F-40A6-4721-B93E-A0CF22EF3789}"/>
              </a:ext>
            </a:extLst>
          </p:cNvPr>
          <p:cNvSpPr>
            <a:spLocks noGrp="1"/>
          </p:cNvSpPr>
          <p:nvPr>
            <p:ph type="title"/>
          </p:nvPr>
        </p:nvSpPr>
        <p:spPr/>
        <p:txBody>
          <a:bodyPr/>
          <a:lstStyle/>
          <a:p>
            <a:r>
              <a:rPr lang="en-US" dirty="0"/>
              <a:t>Visualizing on a scatter plot</a:t>
            </a:r>
          </a:p>
        </p:txBody>
      </p:sp>
      <p:pic>
        <p:nvPicPr>
          <p:cNvPr id="5" name="Content Placeholder 4">
            <a:extLst>
              <a:ext uri="{FF2B5EF4-FFF2-40B4-BE49-F238E27FC236}">
                <a16:creationId xmlns:a16="http://schemas.microsoft.com/office/drawing/2014/main" id="{7E448E74-C7DD-44A1-8363-387EFCA651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8328" y="1733550"/>
            <a:ext cx="7471343" cy="4267200"/>
          </a:xfrm>
        </p:spPr>
      </p:pic>
    </p:spTree>
    <p:extLst>
      <p:ext uri="{BB962C8B-B14F-4D97-AF65-F5344CB8AC3E}">
        <p14:creationId xmlns:p14="http://schemas.microsoft.com/office/powerpoint/2010/main" val="31697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2A5C-03B3-44D4-8CE3-929AD4865EB6}"/>
              </a:ext>
            </a:extLst>
          </p:cNvPr>
          <p:cNvSpPr>
            <a:spLocks noGrp="1"/>
          </p:cNvSpPr>
          <p:nvPr>
            <p:ph type="title"/>
          </p:nvPr>
        </p:nvSpPr>
        <p:spPr/>
        <p:txBody>
          <a:bodyPr/>
          <a:lstStyle/>
          <a:p>
            <a:r>
              <a:rPr lang="en-US" dirty="0"/>
              <a:t>Visualizing on a bar graph</a:t>
            </a:r>
          </a:p>
        </p:txBody>
      </p:sp>
      <p:pic>
        <p:nvPicPr>
          <p:cNvPr id="5" name="Content Placeholder 4">
            <a:extLst>
              <a:ext uri="{FF2B5EF4-FFF2-40B4-BE49-F238E27FC236}">
                <a16:creationId xmlns:a16="http://schemas.microsoft.com/office/drawing/2014/main" id="{4F73A137-5859-4F16-8B46-04877CBF4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858" y="1924050"/>
            <a:ext cx="6163733" cy="4267200"/>
          </a:xfrm>
        </p:spPr>
      </p:pic>
    </p:spTree>
    <p:extLst>
      <p:ext uri="{BB962C8B-B14F-4D97-AF65-F5344CB8AC3E}">
        <p14:creationId xmlns:p14="http://schemas.microsoft.com/office/powerpoint/2010/main" val="5275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1D70-E877-4CF3-A095-EB9EA906FB05}"/>
              </a:ext>
            </a:extLst>
          </p:cNvPr>
          <p:cNvSpPr>
            <a:spLocks noGrp="1"/>
          </p:cNvSpPr>
          <p:nvPr>
            <p:ph type="title"/>
          </p:nvPr>
        </p:nvSpPr>
        <p:spPr/>
        <p:txBody>
          <a:bodyPr/>
          <a:lstStyle/>
          <a:p>
            <a:r>
              <a:rPr lang="en-US" dirty="0"/>
              <a:t>Visualizing on a vertical bar graph</a:t>
            </a:r>
          </a:p>
        </p:txBody>
      </p:sp>
      <p:pic>
        <p:nvPicPr>
          <p:cNvPr id="5" name="Content Placeholder 4">
            <a:extLst>
              <a:ext uri="{FF2B5EF4-FFF2-40B4-BE49-F238E27FC236}">
                <a16:creationId xmlns:a16="http://schemas.microsoft.com/office/drawing/2014/main" id="{7D43929C-B153-4F36-A05A-EE90049DE9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20923"/>
            <a:ext cx="10058400" cy="4035354"/>
          </a:xfrm>
        </p:spPr>
      </p:pic>
    </p:spTree>
    <p:extLst>
      <p:ext uri="{BB962C8B-B14F-4D97-AF65-F5344CB8AC3E}">
        <p14:creationId xmlns:p14="http://schemas.microsoft.com/office/powerpoint/2010/main" val="368139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A22B-0CB1-4266-8B77-FD22B471490B}"/>
              </a:ext>
            </a:extLst>
          </p:cNvPr>
          <p:cNvSpPr>
            <a:spLocks noGrp="1"/>
          </p:cNvSpPr>
          <p:nvPr>
            <p:ph type="title"/>
          </p:nvPr>
        </p:nvSpPr>
        <p:spPr/>
        <p:txBody>
          <a:bodyPr/>
          <a:lstStyle/>
          <a:p>
            <a:r>
              <a:rPr lang="en-US" dirty="0"/>
              <a:t>Visualizing  on a Box Plot</a:t>
            </a:r>
          </a:p>
        </p:txBody>
      </p:sp>
      <p:pic>
        <p:nvPicPr>
          <p:cNvPr id="5" name="Content Placeholder 4">
            <a:extLst>
              <a:ext uri="{FF2B5EF4-FFF2-40B4-BE49-F238E27FC236}">
                <a16:creationId xmlns:a16="http://schemas.microsoft.com/office/drawing/2014/main" id="{E470891B-0A5F-481B-8DAA-5DFDB3203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0" y="1905000"/>
            <a:ext cx="7601218" cy="4267200"/>
          </a:xfrm>
        </p:spPr>
      </p:pic>
    </p:spTree>
    <p:extLst>
      <p:ext uri="{BB962C8B-B14F-4D97-AF65-F5344CB8AC3E}">
        <p14:creationId xmlns:p14="http://schemas.microsoft.com/office/powerpoint/2010/main" val="47754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AADC-7CC0-4BBF-82D7-E2979D3D1543}"/>
              </a:ext>
            </a:extLst>
          </p:cNvPr>
          <p:cNvSpPr>
            <a:spLocks noGrp="1"/>
          </p:cNvSpPr>
          <p:nvPr>
            <p:ph type="title"/>
          </p:nvPr>
        </p:nvSpPr>
        <p:spPr/>
        <p:txBody>
          <a:bodyPr/>
          <a:lstStyle/>
          <a:p>
            <a:r>
              <a:rPr lang="en-US" dirty="0"/>
              <a:t>Visualizing through a seaborn</a:t>
            </a:r>
          </a:p>
        </p:txBody>
      </p:sp>
      <p:pic>
        <p:nvPicPr>
          <p:cNvPr id="5" name="Content Placeholder 4">
            <a:extLst>
              <a:ext uri="{FF2B5EF4-FFF2-40B4-BE49-F238E27FC236}">
                <a16:creationId xmlns:a16="http://schemas.microsoft.com/office/drawing/2014/main" id="{AD10B0DB-074E-4C24-BA96-BEB9D45E5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2459" y="1905000"/>
            <a:ext cx="5947081" cy="4267200"/>
          </a:xfrm>
        </p:spPr>
      </p:pic>
    </p:spTree>
    <p:extLst>
      <p:ext uri="{BB962C8B-B14F-4D97-AF65-F5344CB8AC3E}">
        <p14:creationId xmlns:p14="http://schemas.microsoft.com/office/powerpoint/2010/main" val="5902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EC2C-5972-452F-8C2E-0C5698B1375E}"/>
              </a:ext>
            </a:extLst>
          </p:cNvPr>
          <p:cNvSpPr>
            <a:spLocks noGrp="1"/>
          </p:cNvSpPr>
          <p:nvPr>
            <p:ph type="title"/>
          </p:nvPr>
        </p:nvSpPr>
        <p:spPr/>
        <p:txBody>
          <a:bodyPr/>
          <a:lstStyle/>
          <a:p>
            <a:r>
              <a:rPr lang="en-US" dirty="0"/>
              <a:t>Visualizing through a Correlation Matrix</a:t>
            </a:r>
          </a:p>
        </p:txBody>
      </p:sp>
      <p:pic>
        <p:nvPicPr>
          <p:cNvPr id="5" name="Content Placeholder 4">
            <a:extLst>
              <a:ext uri="{FF2B5EF4-FFF2-40B4-BE49-F238E27FC236}">
                <a16:creationId xmlns:a16="http://schemas.microsoft.com/office/drawing/2014/main" id="{4D94D66E-3137-43E2-8411-2772CEC42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3222" y="1905000"/>
            <a:ext cx="5505555" cy="4267200"/>
          </a:xfrm>
        </p:spPr>
      </p:pic>
    </p:spTree>
    <p:extLst>
      <p:ext uri="{BB962C8B-B14F-4D97-AF65-F5344CB8AC3E}">
        <p14:creationId xmlns:p14="http://schemas.microsoft.com/office/powerpoint/2010/main" val="316391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2E2-CE8E-444D-B1B1-7E6ABD5F9F03}"/>
              </a:ext>
            </a:extLst>
          </p:cNvPr>
          <p:cNvSpPr>
            <a:spLocks noGrp="1"/>
          </p:cNvSpPr>
          <p:nvPr>
            <p:ph type="title"/>
          </p:nvPr>
        </p:nvSpPr>
        <p:spPr/>
        <p:txBody>
          <a:bodyPr/>
          <a:lstStyle/>
          <a:p>
            <a:r>
              <a:rPr lang="en-US" dirty="0"/>
              <a:t>Research Findings</a:t>
            </a:r>
          </a:p>
        </p:txBody>
      </p:sp>
      <p:sp>
        <p:nvSpPr>
          <p:cNvPr id="3" name="Content Placeholder 2">
            <a:extLst>
              <a:ext uri="{FF2B5EF4-FFF2-40B4-BE49-F238E27FC236}">
                <a16:creationId xmlns:a16="http://schemas.microsoft.com/office/drawing/2014/main" id="{DF83DD73-6E4D-4A38-9096-13B1C874EA05}"/>
              </a:ext>
            </a:extLst>
          </p:cNvPr>
          <p:cNvSpPr>
            <a:spLocks noGrp="1"/>
          </p:cNvSpPr>
          <p:nvPr>
            <p:ph idx="1"/>
          </p:nvPr>
        </p:nvSpPr>
        <p:spPr>
          <a:xfrm>
            <a:off x="1066800" y="1905001"/>
            <a:ext cx="8763000" cy="4267200"/>
          </a:xfrm>
        </p:spPr>
        <p:txBody>
          <a:bodyPr>
            <a:normAutofit fontScale="70000" lnSpcReduction="20000"/>
          </a:bodyPr>
          <a:lstStyle/>
          <a:p>
            <a:r>
              <a:rPr lang="en-US" b="1" dirty="0"/>
              <a:t>a. Box Office Trends</a:t>
            </a:r>
          </a:p>
          <a:p>
            <a:r>
              <a:rPr lang="en-US" b="1" dirty="0"/>
              <a:t>Top Genres:</a:t>
            </a:r>
            <a:r>
              <a:rPr lang="en-US" dirty="0"/>
              <a:t> Identify which genres are performing best. For example, you might find that superhero films or animated features are leading.</a:t>
            </a:r>
          </a:p>
          <a:p>
            <a:r>
              <a:rPr lang="en-US" b="1" dirty="0"/>
              <a:t>Successful Elements:</a:t>
            </a:r>
            <a:r>
              <a:rPr lang="en-US" dirty="0"/>
              <a:t> Discuss common features of successful films, such as high-profile actors, directors, or specific themes.</a:t>
            </a:r>
          </a:p>
          <a:p>
            <a:r>
              <a:rPr lang="en-US" b="1" dirty="0"/>
              <a:t>b. Demographic Insights</a:t>
            </a:r>
          </a:p>
          <a:p>
            <a:r>
              <a:rPr lang="en-US" b="1" dirty="0"/>
              <a:t>Audience Preferences:</a:t>
            </a:r>
            <a:r>
              <a:rPr lang="en-US" dirty="0"/>
              <a:t> Highlight the demographics that are driving box office success. For example, younger audiences might prefer action-packed films, while older audiences might favor dramas.</a:t>
            </a:r>
          </a:p>
          <a:p>
            <a:r>
              <a:rPr lang="en-US" b="1" dirty="0"/>
              <a:t>c. Revenue Patterns</a:t>
            </a:r>
          </a:p>
          <a:p>
            <a:r>
              <a:rPr lang="en-US" b="1" dirty="0"/>
              <a:t>Seasonal Trends:</a:t>
            </a:r>
            <a:r>
              <a:rPr lang="en-US" dirty="0"/>
              <a:t> Note any patterns related to the timing of film releases. For instance, summer blockbusters or holiday releases might have higher revenue.</a:t>
            </a:r>
          </a:p>
          <a:p>
            <a:r>
              <a:rPr lang="en-US" b="1" dirty="0"/>
              <a:t>Budget Analysis:</a:t>
            </a:r>
            <a:r>
              <a:rPr lang="en-US" dirty="0"/>
              <a:t> Discuss how production budgets correlate with box office success.</a:t>
            </a:r>
          </a:p>
          <a:p>
            <a:endParaRPr lang="en-US" dirty="0"/>
          </a:p>
        </p:txBody>
      </p:sp>
    </p:spTree>
    <p:extLst>
      <p:ext uri="{BB962C8B-B14F-4D97-AF65-F5344CB8AC3E}">
        <p14:creationId xmlns:p14="http://schemas.microsoft.com/office/powerpoint/2010/main" val="38031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3CB6-D000-435F-850A-A6A3AF88FDB0}"/>
              </a:ext>
            </a:extLst>
          </p:cNvPr>
          <p:cNvSpPr>
            <a:spLocks noGrp="1"/>
          </p:cNvSpPr>
          <p:nvPr>
            <p:ph type="title"/>
          </p:nvPr>
        </p:nvSpPr>
        <p:spPr>
          <a:xfrm>
            <a:off x="552450" y="667067"/>
            <a:ext cx="10487025" cy="1418907"/>
          </a:xfrm>
        </p:spPr>
        <p:txBody>
          <a:bodyPr/>
          <a:lstStyle/>
          <a:p>
            <a:r>
              <a:rPr lang="en-US" dirty="0"/>
              <a:t>Recommendations</a:t>
            </a:r>
          </a:p>
        </p:txBody>
      </p:sp>
      <p:sp>
        <p:nvSpPr>
          <p:cNvPr id="4" name="Rectangle 1">
            <a:extLst>
              <a:ext uri="{FF2B5EF4-FFF2-40B4-BE49-F238E27FC236}">
                <a16:creationId xmlns:a16="http://schemas.microsoft.com/office/drawing/2014/main" id="{E9C6BB7C-80A0-488D-B32F-006B8E7376EE}"/>
              </a:ext>
            </a:extLst>
          </p:cNvPr>
          <p:cNvSpPr>
            <a:spLocks noGrp="1" noChangeArrowheads="1"/>
          </p:cNvSpPr>
          <p:nvPr>
            <p:ph idx="1"/>
          </p:nvPr>
        </p:nvSpPr>
        <p:spPr bwMode="auto">
          <a:xfrm>
            <a:off x="552450" y="2534796"/>
            <a:ext cx="87915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Invest in Superhero and Animated Films:</a:t>
            </a:r>
            <a:r>
              <a:rPr kumimoji="0" lang="en-US" altLang="en-US" sz="1800" b="0" i="0" u="none" strike="noStrike" cap="none" normalizeH="0" baseline="0" dirty="0">
                <a:ln>
                  <a:noFill/>
                </a:ln>
                <a:solidFill>
                  <a:schemeClr val="tx1"/>
                </a:solidFill>
                <a:effectLst/>
                <a:latin typeface="Arial" panose="020B0604020202020204" pitchFamily="34" charset="0"/>
              </a:rPr>
              <a:t> These genres are leading at the box office and have broad appeal.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Target Younger Audiences:</a:t>
            </a:r>
            <a:r>
              <a:rPr kumimoji="0" lang="en-US" altLang="en-US" sz="1800" b="0" i="0" u="none" strike="noStrike" cap="none" normalizeH="0" baseline="0" dirty="0">
                <a:ln>
                  <a:noFill/>
                </a:ln>
                <a:solidFill>
                  <a:schemeClr val="tx1"/>
                </a:solidFill>
                <a:effectLst/>
                <a:latin typeface="Arial" panose="020B0604020202020204" pitchFamily="34" charset="0"/>
              </a:rPr>
              <a:t> Create content that resonates with younger viewers, incorporating diverse and contemporary themes.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Leverage High-Profile Talent:</a:t>
            </a:r>
            <a:r>
              <a:rPr kumimoji="0" lang="en-US" altLang="en-US" sz="1800" b="0" i="0" u="none" strike="noStrike" cap="none" normalizeH="0" baseline="0" dirty="0">
                <a:ln>
                  <a:noFill/>
                </a:ln>
                <a:solidFill>
                  <a:schemeClr val="tx1"/>
                </a:solidFill>
                <a:effectLst/>
                <a:latin typeface="Arial" panose="020B0604020202020204" pitchFamily="34" charset="0"/>
              </a:rPr>
              <a:t> Utilize well-known actors and directors to attract audiences and boost marketing efforts.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 Innovative Marketing:</a:t>
            </a:r>
            <a:r>
              <a:rPr kumimoji="0" lang="en-US" altLang="en-US" sz="1800" b="0" i="0" u="none" strike="noStrike" cap="none" normalizeH="0" baseline="0" dirty="0">
                <a:ln>
                  <a:noFill/>
                </a:ln>
                <a:solidFill>
                  <a:schemeClr val="tx1"/>
                </a:solidFill>
                <a:effectLst/>
                <a:latin typeface="Arial" panose="020B0604020202020204" pitchFamily="34" charset="0"/>
              </a:rPr>
              <a:t> Use engaging social media campaigns and strategic release timing to maximize visibility and ticket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Monitor and Adapt:</a:t>
            </a:r>
            <a:r>
              <a:rPr kumimoji="0" lang="en-US" altLang="en-US" sz="1800" b="0" i="0" u="none" strike="noStrike" cap="none" normalizeH="0" baseline="0" dirty="0">
                <a:ln>
                  <a:noFill/>
                </a:ln>
                <a:solidFill>
                  <a:schemeClr val="tx1"/>
                </a:solidFill>
                <a:effectLst/>
                <a:latin typeface="Arial" panose="020B0604020202020204" pitchFamily="34" charset="0"/>
              </a:rPr>
              <a:t> Use data analytics to continually refine strategies based on audience preferences and market trends.</a:t>
            </a:r>
          </a:p>
        </p:txBody>
      </p:sp>
    </p:spTree>
    <p:extLst>
      <p:ext uri="{BB962C8B-B14F-4D97-AF65-F5344CB8AC3E}">
        <p14:creationId xmlns:p14="http://schemas.microsoft.com/office/powerpoint/2010/main" val="4683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0042-057A-4A61-8194-6A7BBB7A4B2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A9DE843-A18A-4E72-8DAD-A3BF746557CA}"/>
              </a:ext>
            </a:extLst>
          </p:cNvPr>
          <p:cNvSpPr>
            <a:spLocks noGrp="1"/>
          </p:cNvSpPr>
          <p:nvPr>
            <p:ph idx="1"/>
          </p:nvPr>
        </p:nvSpPr>
        <p:spPr/>
        <p:txBody>
          <a:bodyPr/>
          <a:lstStyle/>
          <a:p>
            <a:r>
              <a:rPr lang="en-US" dirty="0"/>
              <a:t>In conclusion, to ensure success for Microsoft’s new movie studio, focus on producing high-demand superhero and animated films, targeting younger audiences with diverse and engaging content, leveraging high-profile talent, and employing innovative marketing strategies. Continuously adapt based on data-driven insights to stay aligned with market trends and maximize impact.</a:t>
            </a:r>
          </a:p>
        </p:txBody>
      </p:sp>
    </p:spTree>
    <p:extLst>
      <p:ext uri="{BB962C8B-B14F-4D97-AF65-F5344CB8AC3E}">
        <p14:creationId xmlns:p14="http://schemas.microsoft.com/office/powerpoint/2010/main" val="300909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81" y="-1923803"/>
            <a:ext cx="8314705" cy="8372104"/>
          </a:xfrm>
        </p:spPr>
        <p:txBody>
          <a:bodyPr>
            <a:normAutofit/>
          </a:bodyPr>
          <a:lstStyle/>
          <a:p>
            <a:br>
              <a:rPr lang="en-US" dirty="0"/>
            </a:br>
            <a:br>
              <a:rPr lang="en-US" dirty="0"/>
            </a:br>
            <a:r>
              <a:rPr lang="en-US" dirty="0"/>
              <a:t>GROUP MEMBERS</a:t>
            </a:r>
            <a:br>
              <a:rPr lang="en-US" dirty="0"/>
            </a:br>
            <a:r>
              <a:rPr lang="en-US" dirty="0"/>
              <a:t>1. Joel Ngugi</a:t>
            </a:r>
            <a:br>
              <a:rPr lang="en-US" dirty="0"/>
            </a:br>
            <a:r>
              <a:rPr lang="en-US" dirty="0"/>
              <a:t>2. Timothy Zulu</a:t>
            </a:r>
            <a:br>
              <a:rPr lang="en-US" dirty="0"/>
            </a:br>
            <a:r>
              <a:rPr lang="en-US" dirty="0"/>
              <a:t>3. Oscar KLUGER</a:t>
            </a:r>
            <a:br>
              <a:rPr lang="en-US" dirty="0"/>
            </a:br>
            <a:r>
              <a:rPr lang="en-US" dirty="0"/>
              <a:t>4. Mohammed</a:t>
            </a:r>
            <a:br>
              <a:rPr lang="en-US" dirty="0"/>
            </a:br>
            <a:r>
              <a:rPr lang="en-US" dirty="0"/>
              <a:t>5MiSylvestachael Graham</a:t>
            </a:r>
            <a:br>
              <a:rPr lang="en-US" dirty="0"/>
            </a:br>
            <a:br>
              <a:rPr lang="en-US" dirty="0"/>
            </a:br>
            <a:br>
              <a:rPr lang="en-US" dirty="0"/>
            </a:br>
            <a:endParaRPr lang="en-US" dirty="0"/>
          </a:p>
        </p:txBody>
      </p:sp>
    </p:spTree>
    <p:extLst>
      <p:ext uri="{BB962C8B-B14F-4D97-AF65-F5344CB8AC3E}">
        <p14:creationId xmlns:p14="http://schemas.microsoft.com/office/powerpoint/2010/main" val="4919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OVERVIEW</a:t>
            </a:r>
          </a:p>
        </p:txBody>
      </p:sp>
      <p:sp>
        <p:nvSpPr>
          <p:cNvPr id="3" name="Content Placeholder 2"/>
          <p:cNvSpPr>
            <a:spLocks noGrp="1"/>
          </p:cNvSpPr>
          <p:nvPr>
            <p:ph idx="1"/>
          </p:nvPr>
        </p:nvSpPr>
        <p:spPr>
          <a:xfrm>
            <a:off x="213756" y="1905001"/>
            <a:ext cx="10911444" cy="1313212"/>
          </a:xfrm>
        </p:spPr>
        <p:txBody>
          <a:bodyPr/>
          <a:lstStyle/>
          <a:p>
            <a:r>
              <a:rPr lang="en-US" dirty="0"/>
              <a:t>Microsoft’s Entry into the Movie Industry</a:t>
            </a:r>
          </a:p>
          <a:p>
            <a:pPr marL="0" indent="0">
              <a:buNone/>
            </a:pPr>
            <a:endParaRPr lang="en-US" dirty="0"/>
          </a:p>
          <a:p>
            <a:pPr marL="0" indent="0">
              <a:buNone/>
            </a:pPr>
            <a:endParaRPr lang="en-US" dirty="0"/>
          </a:p>
        </p:txBody>
      </p:sp>
      <p:pic>
        <p:nvPicPr>
          <p:cNvPr id="2050" name="Picture 2" descr="Home - Movis Online">
            <a:extLst>
              <a:ext uri="{FF2B5EF4-FFF2-40B4-BE49-F238E27FC236}">
                <a16:creationId xmlns:a16="http://schemas.microsoft.com/office/drawing/2014/main" id="{8D7DC428-71FB-4463-B02D-82FEADFB6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738" y="2802577"/>
            <a:ext cx="3683825" cy="359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15C3-A087-4D2E-842E-9DEECBE4976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0AB64A8-89F1-4A33-ADE0-B58BE7E17F21}"/>
              </a:ext>
            </a:extLst>
          </p:cNvPr>
          <p:cNvSpPr>
            <a:spLocks noGrp="1"/>
          </p:cNvSpPr>
          <p:nvPr>
            <p:ph idx="1"/>
          </p:nvPr>
        </p:nvSpPr>
        <p:spPr/>
        <p:txBody>
          <a:bodyPr/>
          <a:lstStyle/>
          <a:p>
            <a:r>
              <a:rPr lang="en-US" dirty="0"/>
              <a:t>Microsoft aims to establish a new movie studio to capitalize on the growing trend of original video content created by major corporations. The goal is to identify successful film genres and trends in the current box office landscape to guide the studio’s film production strategy.</a:t>
            </a:r>
          </a:p>
        </p:txBody>
      </p:sp>
    </p:spTree>
    <p:extLst>
      <p:ext uri="{BB962C8B-B14F-4D97-AF65-F5344CB8AC3E}">
        <p14:creationId xmlns:p14="http://schemas.microsoft.com/office/powerpoint/2010/main" val="112165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06B7-E4EC-4B1C-9FFA-862DDE677267}"/>
              </a:ext>
            </a:extLst>
          </p:cNvPr>
          <p:cNvSpPr>
            <a:spLocks noGrp="1"/>
          </p:cNvSpPr>
          <p:nvPr>
            <p:ph type="title"/>
          </p:nvPr>
        </p:nvSpPr>
        <p:spPr/>
        <p:txBody>
          <a:bodyPr/>
          <a:lstStyle/>
          <a:p>
            <a:r>
              <a:rPr lang="en-US" dirty="0"/>
              <a:t>INDUSTRY CONTEXT</a:t>
            </a:r>
          </a:p>
        </p:txBody>
      </p:sp>
      <p:sp>
        <p:nvSpPr>
          <p:cNvPr id="3" name="Content Placeholder 2">
            <a:extLst>
              <a:ext uri="{FF2B5EF4-FFF2-40B4-BE49-F238E27FC236}">
                <a16:creationId xmlns:a16="http://schemas.microsoft.com/office/drawing/2014/main" id="{276E7E44-9E56-4B0E-A7C5-8B2A1D949C65}"/>
              </a:ext>
            </a:extLst>
          </p:cNvPr>
          <p:cNvSpPr>
            <a:spLocks noGrp="1"/>
          </p:cNvSpPr>
          <p:nvPr>
            <p:ph idx="1"/>
          </p:nvPr>
        </p:nvSpPr>
        <p:spPr/>
        <p:txBody>
          <a:bodyPr/>
          <a:lstStyle/>
          <a:p>
            <a:r>
              <a:rPr lang="en-US" dirty="0"/>
              <a:t>The film industry is experiencing a significant shift with major tech companies like Amazon, Apple, and Netflix investing heavily in original content. The most successful films often exhibit trends that align with evolving consumer preferences, which include high-quality storytelling, innovative formats, and genre-specific appeal.</a:t>
            </a:r>
          </a:p>
        </p:txBody>
      </p:sp>
    </p:spTree>
    <p:extLst>
      <p:ext uri="{BB962C8B-B14F-4D97-AF65-F5344CB8AC3E}">
        <p14:creationId xmlns:p14="http://schemas.microsoft.com/office/powerpoint/2010/main" val="41905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2C6E-A18C-4908-85AA-0F5FB0B3F398}"/>
              </a:ext>
            </a:extLst>
          </p:cNvPr>
          <p:cNvSpPr>
            <a:spLocks noGrp="1"/>
          </p:cNvSpPr>
          <p:nvPr>
            <p:ph type="title"/>
          </p:nvPr>
        </p:nvSpPr>
        <p:spPr>
          <a:xfrm>
            <a:off x="0" y="-676328"/>
            <a:ext cx="10284031" cy="1188720"/>
          </a:xfrm>
        </p:spPr>
        <p:txBody>
          <a:bodyPr/>
          <a:lstStyle/>
          <a:p>
            <a:r>
              <a:rPr lang="en-US" dirty="0"/>
              <a:t>Market Analysis</a:t>
            </a:r>
          </a:p>
        </p:txBody>
      </p:sp>
      <p:sp>
        <p:nvSpPr>
          <p:cNvPr id="4" name="Rectangle 1">
            <a:extLst>
              <a:ext uri="{FF2B5EF4-FFF2-40B4-BE49-F238E27FC236}">
                <a16:creationId xmlns:a16="http://schemas.microsoft.com/office/drawing/2014/main" id="{289425AB-42A0-4883-BC2F-F296D0400796}"/>
              </a:ext>
            </a:extLst>
          </p:cNvPr>
          <p:cNvSpPr>
            <a:spLocks noGrp="1" noChangeArrowheads="1"/>
          </p:cNvSpPr>
          <p:nvPr>
            <p:ph idx="1"/>
          </p:nvPr>
        </p:nvSpPr>
        <p:spPr bwMode="auto">
          <a:xfrm>
            <a:off x="574468" y="712259"/>
            <a:ext cx="8921957" cy="562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Box Office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Top-Grossing Genres:</a:t>
            </a:r>
            <a:r>
              <a:rPr kumimoji="0" lang="en-US" altLang="en-US" sz="1800" b="0" i="0" u="none" strike="noStrike" cap="none" normalizeH="0" baseline="0" dirty="0">
                <a:ln>
                  <a:noFill/>
                </a:ln>
                <a:solidFill>
                  <a:schemeClr val="tx1"/>
                </a:solidFill>
                <a:effectLst/>
                <a:latin typeface="Arial" panose="020B0604020202020204" pitchFamily="34" charset="0"/>
              </a:rPr>
              <a:t> Action, adventure, science fiction, and superhero films dominate the top box office charts. These genres typically feature high production values, engaging special effects, and broad audience appeal.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Emerging Trends:</a:t>
            </a:r>
            <a:r>
              <a:rPr kumimoji="0" lang="en-US" altLang="en-US" sz="1800" b="0" i="0" u="none" strike="noStrike" cap="none" normalizeH="0" baseline="0" dirty="0">
                <a:ln>
                  <a:noFill/>
                </a:ln>
                <a:solidFill>
                  <a:schemeClr val="tx1"/>
                </a:solidFill>
                <a:effectLst/>
                <a:latin typeface="Arial" panose="020B0604020202020204" pitchFamily="34" charset="0"/>
              </a:rPr>
              <a:t> There is a growing interest in franchise films, nostalgic reboots, and high-concept dramas. Additionally, films with strong social themes or those that incorporate diverse storytelling perspectives are gaining 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Consumer Preferences: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 Production Value:</a:t>
            </a:r>
            <a:r>
              <a:rPr kumimoji="0" lang="en-US" altLang="en-US" sz="1800" b="0" i="0" u="none" strike="noStrike" cap="none" normalizeH="0" baseline="0" dirty="0">
                <a:ln>
                  <a:noFill/>
                </a:ln>
                <a:solidFill>
                  <a:schemeClr val="tx1"/>
                </a:solidFill>
                <a:effectLst/>
                <a:latin typeface="Arial" panose="020B0604020202020204" pitchFamily="34" charset="0"/>
              </a:rPr>
              <a:t> Audiences are drawn to films with exceptional visual effects, sound design, and overall production quality.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Star Power:</a:t>
            </a:r>
            <a:r>
              <a:rPr kumimoji="0" lang="en-US" altLang="en-US" sz="1800" b="0" i="0" u="none" strike="noStrike" cap="none" normalizeH="0" baseline="0" dirty="0">
                <a:ln>
                  <a:noFill/>
                </a:ln>
                <a:solidFill>
                  <a:schemeClr val="tx1"/>
                </a:solidFill>
                <a:effectLst/>
                <a:latin typeface="Arial" panose="020B0604020202020204" pitchFamily="34" charset="0"/>
              </a:rPr>
              <a:t> A-list actors and directors often contribute to a film's success, leveraging their existing fan 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Original Content:</a:t>
            </a:r>
            <a:r>
              <a:rPr kumimoji="0" lang="en-US" altLang="en-US" sz="1800" b="0" i="0" u="none" strike="noStrike" cap="none" normalizeH="0" baseline="0" dirty="0">
                <a:ln>
                  <a:noFill/>
                </a:ln>
                <a:solidFill>
                  <a:schemeClr val="tx1"/>
                </a:solidFill>
                <a:effectLst/>
                <a:latin typeface="Arial" panose="020B0604020202020204" pitchFamily="34" charset="0"/>
              </a:rPr>
              <a:t> Innovative storytelling and unique concepts tend to attract positive attention and generate buzz.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Competitive Landscape: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Established Studios:</a:t>
            </a:r>
            <a:r>
              <a:rPr kumimoji="0" lang="en-US" altLang="en-US" sz="1800" b="0" i="0" u="none" strike="noStrike" cap="none" normalizeH="0" baseline="0" dirty="0">
                <a:ln>
                  <a:noFill/>
                </a:ln>
                <a:solidFill>
                  <a:schemeClr val="tx1"/>
                </a:solidFill>
                <a:effectLst/>
                <a:latin typeface="Arial" panose="020B0604020202020204" pitchFamily="34" charset="0"/>
              </a:rPr>
              <a:t> Major players like Disney, Warner Bros., and Universal have a strong foothold in successful film franchises and extensive distribution networks.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Streaming Platforms:</a:t>
            </a:r>
            <a:r>
              <a:rPr kumimoji="0" lang="en-US" altLang="en-US" sz="1800" b="0" i="0" u="none" strike="noStrike" cap="none" normalizeH="0" baseline="0" dirty="0">
                <a:ln>
                  <a:noFill/>
                </a:ln>
                <a:solidFill>
                  <a:schemeClr val="tx1"/>
                </a:solidFill>
                <a:effectLst/>
                <a:latin typeface="Arial" panose="020B0604020202020204" pitchFamily="34" charset="0"/>
              </a:rPr>
              <a:t> Platforms like Netflix and Amazon Prime have shifted the focus to original content, with successful releases across various genres and formats.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94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CA26-8AF6-4907-85B9-CC8BD795716C}"/>
              </a:ext>
            </a:extLst>
          </p:cNvPr>
          <p:cNvSpPr>
            <a:spLocks noGrp="1"/>
          </p:cNvSpPr>
          <p:nvPr>
            <p:ph type="title"/>
          </p:nvPr>
        </p:nvSpPr>
        <p:spPr>
          <a:xfrm>
            <a:off x="0" y="457518"/>
            <a:ext cx="11125200" cy="88748"/>
          </a:xfrm>
        </p:spPr>
        <p:txBody>
          <a:bodyPr>
            <a:normAutofit fontScale="90000"/>
          </a:bodyPr>
          <a:lstStyle/>
          <a:p>
            <a:r>
              <a:rPr lang="en-US" dirty="0"/>
              <a:t>Analysis Tools</a:t>
            </a:r>
          </a:p>
        </p:txBody>
      </p:sp>
      <p:sp>
        <p:nvSpPr>
          <p:cNvPr id="3" name="Content Placeholder 2">
            <a:extLst>
              <a:ext uri="{FF2B5EF4-FFF2-40B4-BE49-F238E27FC236}">
                <a16:creationId xmlns:a16="http://schemas.microsoft.com/office/drawing/2014/main" id="{84DEE405-7FD2-4F6A-9244-A05503BF4FF8}"/>
              </a:ext>
            </a:extLst>
          </p:cNvPr>
          <p:cNvSpPr>
            <a:spLocks noGrp="1"/>
          </p:cNvSpPr>
          <p:nvPr>
            <p:ph idx="1"/>
          </p:nvPr>
        </p:nvSpPr>
        <p:spPr>
          <a:xfrm>
            <a:off x="171450" y="648797"/>
            <a:ext cx="6808051" cy="3827953"/>
          </a:xfrm>
        </p:spPr>
        <p:txBody>
          <a:bodyPr>
            <a:normAutofit/>
          </a:bodyPr>
          <a:lstStyle/>
          <a:p>
            <a:r>
              <a:rPr lang="en-US" dirty="0"/>
              <a:t>For our analysis we used </a:t>
            </a:r>
          </a:p>
          <a:p>
            <a:r>
              <a:rPr lang="en-US" dirty="0"/>
              <a:t>Libraries such as : a)                           b)</a:t>
            </a:r>
          </a:p>
          <a:p>
            <a:pPr marL="0" indent="0">
              <a:buNone/>
            </a:pPr>
            <a:r>
              <a:rPr lang="en-US" dirty="0"/>
              <a:t> Analysis used : </a:t>
            </a:r>
          </a:p>
          <a:p>
            <a:pPr marL="0" indent="0">
              <a:buNone/>
            </a:pPr>
            <a:r>
              <a:rPr lang="en-US" dirty="0"/>
              <a:t>Visualizations used :</a:t>
            </a:r>
          </a:p>
        </p:txBody>
      </p:sp>
      <p:pic>
        <p:nvPicPr>
          <p:cNvPr id="4098" name="Picture 2" descr="Data Analysis in Python - Pandas">
            <a:extLst>
              <a:ext uri="{FF2B5EF4-FFF2-40B4-BE49-F238E27FC236}">
                <a16:creationId xmlns:a16="http://schemas.microsoft.com/office/drawing/2014/main" id="{360B334B-6A07-481C-9D3F-C5C36C3D3C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859" y="1388923"/>
            <a:ext cx="1242255" cy="2493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NumPy logo 2020.svg - Wikipedia">
            <a:extLst>
              <a:ext uri="{FF2B5EF4-FFF2-40B4-BE49-F238E27FC236}">
                <a16:creationId xmlns:a16="http://schemas.microsoft.com/office/drawing/2014/main" id="{EF4FB1BF-5569-4540-8E67-F26A1934E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803" y="1388923"/>
            <a:ext cx="1410393" cy="2493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xploring the Power of Matplotlib: An Indispensable Tool for Data Science  and Visualization">
            <a:extLst>
              <a:ext uri="{FF2B5EF4-FFF2-40B4-BE49-F238E27FC236}">
                <a16:creationId xmlns:a16="http://schemas.microsoft.com/office/drawing/2014/main" id="{1278F380-9571-4E8F-BA2A-73D4A4BD71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0859" y="2267498"/>
            <a:ext cx="1123951" cy="590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itHub - mwaskom/seaborn: Statistical data visualization in Python">
            <a:extLst>
              <a:ext uri="{FF2B5EF4-FFF2-40B4-BE49-F238E27FC236}">
                <a16:creationId xmlns:a16="http://schemas.microsoft.com/office/drawing/2014/main" id="{DFE7B61C-C024-4827-944A-3F00931A2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789" y="3001741"/>
            <a:ext cx="1410393" cy="66565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Sql data base with logo.png - Wikimedia Commons">
            <a:extLst>
              <a:ext uri="{FF2B5EF4-FFF2-40B4-BE49-F238E27FC236}">
                <a16:creationId xmlns:a16="http://schemas.microsoft.com/office/drawing/2014/main" id="{528F5240-1907-49AF-B5A8-30D4CE8D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225" y="1856831"/>
            <a:ext cx="1877585" cy="26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075" y="-1923803"/>
            <a:ext cx="8697311" cy="5781428"/>
          </a:xfrm>
        </p:spPr>
        <p:txBody>
          <a:bodyPr>
            <a:normAutofit/>
          </a:bodyPr>
          <a:lstStyle/>
          <a:p>
            <a:r>
              <a:rPr lang="en-US" dirty="0"/>
              <a:t>Analysis process conducted</a:t>
            </a: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5CFCB715-AE61-40CA-8E84-924F13F90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093849"/>
            <a:ext cx="6986587" cy="4316475"/>
          </a:xfrm>
          <a:prstGeom prst="rect">
            <a:avLst/>
          </a:prstGeom>
        </p:spPr>
      </p:pic>
    </p:spTree>
    <p:extLst>
      <p:ext uri="{BB962C8B-B14F-4D97-AF65-F5344CB8AC3E}">
        <p14:creationId xmlns:p14="http://schemas.microsoft.com/office/powerpoint/2010/main" val="361253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4D5F-BD7C-440B-AAF1-412EF8918479}"/>
              </a:ext>
            </a:extLst>
          </p:cNvPr>
          <p:cNvSpPr>
            <a:spLocks noGrp="1"/>
          </p:cNvSpPr>
          <p:nvPr>
            <p:ph type="title"/>
          </p:nvPr>
        </p:nvSpPr>
        <p:spPr/>
        <p:txBody>
          <a:bodyPr>
            <a:normAutofit/>
          </a:bodyPr>
          <a:lstStyle/>
          <a:p>
            <a:r>
              <a:rPr lang="en-US" dirty="0"/>
              <a:t>Data Visualization</a:t>
            </a:r>
            <a:br>
              <a:rPr lang="en-US" dirty="0"/>
            </a:br>
            <a:r>
              <a:rPr lang="en-US" dirty="0"/>
              <a:t>Visualizing through a bar graph </a:t>
            </a:r>
          </a:p>
        </p:txBody>
      </p:sp>
      <p:pic>
        <p:nvPicPr>
          <p:cNvPr id="7" name="Content Placeholder 6">
            <a:extLst>
              <a:ext uri="{FF2B5EF4-FFF2-40B4-BE49-F238E27FC236}">
                <a16:creationId xmlns:a16="http://schemas.microsoft.com/office/drawing/2014/main" id="{130260A0-A240-40B5-BDEC-3D22226E98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340" y="1905000"/>
            <a:ext cx="9119419" cy="4267200"/>
          </a:xfrm>
        </p:spPr>
      </p:pic>
    </p:spTree>
    <p:extLst>
      <p:ext uri="{BB962C8B-B14F-4D97-AF65-F5344CB8AC3E}">
        <p14:creationId xmlns:p14="http://schemas.microsoft.com/office/powerpoint/2010/main" val="177900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140</TotalTime>
  <Words>698</Words>
  <Application>Microsoft Office PowerPoint</Application>
  <PresentationFormat>Widescreen</PresentationFormat>
  <Paragraphs>50</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Cambria</vt:lpstr>
      <vt:lpstr>Cherry Blossom 16x9</vt:lpstr>
      <vt:lpstr>STAR PLUS  movie production project analysis :</vt:lpstr>
      <vt:lpstr>  GROUP MEMBERS 1. Joel Ngugi 2. Timothy Zulu 3. Oscar KLUGER 4. Mohammed 5MiSylvestachael Graham   </vt:lpstr>
      <vt:lpstr>BUSINESS OVERVIEW</vt:lpstr>
      <vt:lpstr>OBJECTIVES</vt:lpstr>
      <vt:lpstr>INDUSTRY CONTEXT</vt:lpstr>
      <vt:lpstr>Market Analysis</vt:lpstr>
      <vt:lpstr>Analysis Tools</vt:lpstr>
      <vt:lpstr>Analysis process conducted   </vt:lpstr>
      <vt:lpstr>Data Visualization Visualizing through a bar graph </vt:lpstr>
      <vt:lpstr>Visualizing on a scatter plot</vt:lpstr>
      <vt:lpstr>Visualizing on a bar graph</vt:lpstr>
      <vt:lpstr>Visualizing on a vertical bar graph</vt:lpstr>
      <vt:lpstr>Visualizing  on a Box Plot</vt:lpstr>
      <vt:lpstr>Visualizing through a seaborn</vt:lpstr>
      <vt:lpstr>Visualizing through a Correlation Matrix</vt:lpstr>
      <vt:lpstr>Research Findings</vt:lpstr>
      <vt:lpstr>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PLUS  movie production project analysis</dc:title>
  <dc:creator>Musila</dc:creator>
  <cp:lastModifiedBy>Musila</cp:lastModifiedBy>
  <cp:revision>12</cp:revision>
  <dcterms:created xsi:type="dcterms:W3CDTF">2024-07-27T09:40:17Z</dcterms:created>
  <dcterms:modified xsi:type="dcterms:W3CDTF">2024-07-27T12:00:19Z</dcterms:modified>
</cp:coreProperties>
</file>